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Raleway Bold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Raleway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8CC50"/>
    <a:srgbClr val="2E5A28"/>
    <a:srgbClr val="F0E9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75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43406" y="3786178"/>
            <a:ext cx="9541256" cy="592935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9777645"/>
            <a:ext cx="16230600" cy="0"/>
          </a:xfrm>
          <a:prstGeom prst="line">
            <a:avLst/>
          </a:prstGeom>
          <a:ln w="19050" cap="rnd">
            <a:solidFill>
              <a:srgbClr val="243B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16" y="214278"/>
            <a:ext cx="2000264" cy="233277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85820" y="1428724"/>
            <a:ext cx="16473546" cy="3643338"/>
            <a:chOff x="-323928" y="118138"/>
            <a:chExt cx="21964728" cy="3914992"/>
          </a:xfrm>
        </p:grpSpPr>
        <p:sp>
          <p:nvSpPr>
            <p:cNvPr id="6" name="TextBox 6"/>
            <p:cNvSpPr txBox="1"/>
            <p:nvPr/>
          </p:nvSpPr>
          <p:spPr>
            <a:xfrm>
              <a:off x="-323928" y="118138"/>
              <a:ext cx="21640800" cy="34539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142"/>
                </a:lnSpc>
              </a:pPr>
              <a:r>
                <a:rPr lang="en-US" sz="7244" dirty="0" smtClean="0">
                  <a:solidFill>
                    <a:srgbClr val="2E5A28"/>
                  </a:solidFill>
                  <a:latin typeface="Raleway Bold"/>
                </a:rPr>
                <a:t>Programa de </a:t>
              </a:r>
              <a:endParaRPr lang="en-US" sz="7244" dirty="0">
                <a:solidFill>
                  <a:srgbClr val="2E5A28"/>
                </a:solidFill>
                <a:latin typeface="Raleway Bold"/>
              </a:endParaRPr>
            </a:p>
            <a:p>
              <a:pPr algn="ctr">
                <a:lnSpc>
                  <a:spcPts val="10142"/>
                </a:lnSpc>
              </a:pPr>
              <a:r>
                <a:rPr lang="en-US" sz="7244" dirty="0">
                  <a:solidFill>
                    <a:srgbClr val="2E5A28"/>
                  </a:solidFill>
                  <a:latin typeface="Raleway Bold"/>
                </a:rPr>
                <a:t>Sexualidad,  Afectividad y Género</a:t>
              </a:r>
              <a:r>
                <a:rPr lang="en-US" sz="7244" dirty="0">
                  <a:solidFill>
                    <a:srgbClr val="279893"/>
                  </a:solidFill>
                  <a:latin typeface="Raleway Bold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983615"/>
              <a:ext cx="21640800" cy="1049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0134" y="857220"/>
            <a:ext cx="15787797" cy="1022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19"/>
              </a:lnSpc>
              <a:spcBef>
                <a:spcPts val="6840"/>
              </a:spcBef>
            </a:pPr>
            <a:r>
              <a:rPr lang="en-US" sz="4800" b="1" dirty="0">
                <a:solidFill>
                  <a:srgbClr val="68CC50"/>
                </a:solidFill>
                <a:latin typeface="Raleway Bold" charset="0"/>
              </a:rPr>
              <a:t>AGOSTO </a:t>
            </a:r>
            <a:r>
              <a:rPr lang="en-US" sz="4800" b="1" dirty="0" smtClean="0">
                <a:solidFill>
                  <a:srgbClr val="68CC50"/>
                </a:solidFill>
                <a:latin typeface="Raleway Bold" charset="0"/>
              </a:rPr>
              <a:t>– SEPTIEMBRE- OCTUBRE </a:t>
            </a:r>
            <a:endParaRPr lang="en-US" sz="4800" b="1" dirty="0">
              <a:solidFill>
                <a:srgbClr val="68CC50"/>
              </a:solidFill>
              <a:latin typeface="Raleway Bold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43010" y="2500294"/>
            <a:ext cx="4972397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ts val="2249"/>
              </a:spcBef>
            </a:pPr>
            <a:r>
              <a:rPr lang="en-US" sz="2999" dirty="0">
                <a:solidFill>
                  <a:srgbClr val="68CC50"/>
                </a:solidFill>
                <a:latin typeface="Raleway Bold"/>
              </a:rPr>
              <a:t>7</a:t>
            </a:r>
            <a:r>
              <a:rPr lang="en-US" sz="2999" dirty="0" smtClean="0">
                <a:solidFill>
                  <a:srgbClr val="68CC50"/>
                </a:solidFill>
                <a:latin typeface="Raleway Bold"/>
              </a:rPr>
              <a:t>°básico </a:t>
            </a:r>
            <a:r>
              <a:rPr lang="en-US" sz="2999" dirty="0">
                <a:solidFill>
                  <a:srgbClr val="68CC50"/>
                </a:solidFill>
                <a:latin typeface="Raleway Bold"/>
              </a:rPr>
              <a:t>- 8°básico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57258" y="3000360"/>
            <a:ext cx="7301976" cy="5155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 smtClean="0">
                <a:solidFill>
                  <a:srgbClr val="373737"/>
                </a:solidFill>
                <a:latin typeface="Raleway Bold"/>
              </a:rPr>
              <a:t>Objetivo Específico:</a:t>
            </a: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 Identificar aspectos que conllevan la relación afectividad y sexualidad saludable.</a:t>
            </a:r>
          </a:p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Identificando los componentes presentes en relaciones de pareja </a:t>
            </a: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sanas y como influyen los medios de comunicación  en el desarrollo de dinamicas violentas en la pareja. </a:t>
            </a:r>
            <a:endParaRPr lang="en-US" sz="2499" dirty="0" smtClean="0">
              <a:solidFill>
                <a:srgbClr val="373737"/>
              </a:solidFill>
              <a:latin typeface="Raleway"/>
            </a:endParaRPr>
          </a:p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 smtClean="0">
                <a:solidFill>
                  <a:srgbClr val="373737"/>
                </a:solidFill>
                <a:latin typeface="Raleway Bold"/>
              </a:rPr>
              <a:t>Acción</a:t>
            </a:r>
            <a:r>
              <a:rPr lang="en-US" sz="2499" dirty="0">
                <a:solidFill>
                  <a:srgbClr val="373737"/>
                </a:solidFill>
                <a:latin typeface="Raleway Bold"/>
              </a:rPr>
              <a:t>: </a:t>
            </a: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Actividades  </a:t>
            </a: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del Plan de Afectividad y Sexualidad desarrolladas en  Asignatura de Orientación. </a:t>
            </a:r>
            <a:endParaRPr lang="en-US" sz="2499" dirty="0">
              <a:solidFill>
                <a:srgbClr val="373737"/>
              </a:solidFill>
              <a:latin typeface="Ralew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87140" y="2500294"/>
            <a:ext cx="4992142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ts val="2249"/>
              </a:spcBef>
            </a:pPr>
            <a:r>
              <a:rPr lang="en-US" sz="2999" dirty="0" err="1">
                <a:solidFill>
                  <a:srgbClr val="68CC50"/>
                </a:solidFill>
                <a:latin typeface="Raleway Bold"/>
              </a:rPr>
              <a:t>I°medio</a:t>
            </a:r>
            <a:r>
              <a:rPr lang="en-US" sz="2999" dirty="0">
                <a:solidFill>
                  <a:srgbClr val="68CC50"/>
                </a:solidFill>
                <a:latin typeface="Raleway Bold"/>
              </a:rPr>
              <a:t> a </a:t>
            </a:r>
            <a:r>
              <a:rPr lang="en-US" sz="2999" dirty="0" err="1">
                <a:solidFill>
                  <a:srgbClr val="68CC50"/>
                </a:solidFill>
                <a:latin typeface="Raleway Bold"/>
              </a:rPr>
              <a:t>IV°medio</a:t>
            </a:r>
            <a:endParaRPr lang="en-US" sz="2999" dirty="0">
              <a:solidFill>
                <a:srgbClr val="68CC50"/>
              </a:solidFill>
              <a:latin typeface="Raleway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858380" y="3071799"/>
            <a:ext cx="7500990" cy="5937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  <a:spcBef>
                <a:spcPts val="2625"/>
              </a:spcBef>
            </a:pPr>
            <a:r>
              <a:rPr lang="en-US" sz="2500" dirty="0">
                <a:solidFill>
                  <a:srgbClr val="373737"/>
                </a:solidFill>
                <a:latin typeface="Raleway Bold"/>
              </a:rPr>
              <a:t>Objetivo Específico: </a:t>
            </a:r>
            <a:r>
              <a:rPr lang="en-US" sz="2500" dirty="0">
                <a:solidFill>
                  <a:srgbClr val="373737"/>
                </a:solidFill>
                <a:latin typeface="Raleway"/>
              </a:rPr>
              <a:t>Identificar la distinción sobre los diversos tipos de violencia, incluyendo la violencia de </a:t>
            </a: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género y las distorsiones sobre el amor y la violencia en la relación de pareja. </a:t>
            </a:r>
          </a:p>
          <a:p>
            <a:pPr algn="just">
              <a:lnSpc>
                <a:spcPts val="3500"/>
              </a:lnSpc>
              <a:spcBef>
                <a:spcPts val="2625"/>
              </a:spcBef>
            </a:pP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Analizar </a:t>
            </a: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como </a:t>
            </a: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influyen los medios de comunicación  en el desarrollo de dinamicas violentas en la pareja. </a:t>
            </a:r>
            <a:endParaRPr lang="en-US" sz="2500" dirty="0">
              <a:solidFill>
                <a:srgbClr val="373737"/>
              </a:solidFill>
              <a:latin typeface="Raleway"/>
            </a:endParaRPr>
          </a:p>
          <a:p>
            <a:pPr>
              <a:lnSpc>
                <a:spcPts val="3500"/>
              </a:lnSpc>
              <a:spcBef>
                <a:spcPts val="2625"/>
              </a:spcBef>
            </a:pPr>
            <a:r>
              <a:rPr lang="en-US" sz="2500" dirty="0" smtClean="0">
                <a:solidFill>
                  <a:srgbClr val="373737"/>
                </a:solidFill>
                <a:latin typeface="Raleway Bold"/>
              </a:rPr>
              <a:t>Acción:</a:t>
            </a: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 </a:t>
            </a: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Actividades  del Plan de Afectividad y Sexualidad desarrolladas en  Asignatura de Orientación. </a:t>
            </a:r>
            <a:endParaRPr lang="en-US" sz="2500" dirty="0" smtClean="0">
              <a:solidFill>
                <a:srgbClr val="373737"/>
              </a:solidFill>
              <a:latin typeface="Raleway Bold"/>
            </a:endParaRPr>
          </a:p>
          <a:p>
            <a:pPr algn="just">
              <a:lnSpc>
                <a:spcPts val="3500"/>
              </a:lnSpc>
              <a:spcBef>
                <a:spcPts val="2625"/>
              </a:spcBef>
            </a:pPr>
            <a:endParaRPr lang="en-US" sz="2500" dirty="0">
              <a:solidFill>
                <a:srgbClr val="373737"/>
              </a:solidFill>
              <a:latin typeface="Raleway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7813" y="383525"/>
            <a:ext cx="942975" cy="9429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682067" y="9620027"/>
            <a:ext cx="2577233" cy="34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92"/>
              </a:lnSpc>
            </a:pPr>
            <a:r>
              <a:rPr lang="en-US" sz="2410" spc="168">
                <a:solidFill>
                  <a:srgbClr val="279893"/>
                </a:solidFill>
                <a:latin typeface="Raleway"/>
              </a:rPr>
              <a:t>04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82824" y="893112"/>
            <a:ext cx="13552545" cy="104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9"/>
              </a:lnSpc>
              <a:spcBef>
                <a:spcPts val="6840"/>
              </a:spcBef>
            </a:pPr>
            <a:r>
              <a:rPr lang="en-US" sz="5400" b="1" dirty="0" smtClean="0">
                <a:solidFill>
                  <a:srgbClr val="68CC50"/>
                </a:solidFill>
                <a:latin typeface="Raleway Bold" charset="0"/>
              </a:rPr>
              <a:t>OCTUBRE - NOVIEMBRE</a:t>
            </a:r>
            <a:endParaRPr lang="en-US" sz="5400" b="1" dirty="0">
              <a:solidFill>
                <a:srgbClr val="68CC50"/>
              </a:solidFill>
              <a:latin typeface="Raleway Bold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286480" y="2357418"/>
            <a:ext cx="4992142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ts val="2249"/>
              </a:spcBef>
            </a:pPr>
            <a:r>
              <a:rPr lang="en-US" sz="4000" dirty="0">
                <a:solidFill>
                  <a:srgbClr val="68CC50"/>
                </a:solidFill>
                <a:latin typeface="Raleway Bold"/>
              </a:rPr>
              <a:t>7°básico - </a:t>
            </a:r>
            <a:r>
              <a:rPr lang="en-US" sz="4000" dirty="0" err="1" smtClean="0">
                <a:solidFill>
                  <a:srgbClr val="68CC50"/>
                </a:solidFill>
                <a:latin typeface="Raleway Bold"/>
              </a:rPr>
              <a:t>IV°medio</a:t>
            </a:r>
            <a:endParaRPr lang="en-US" sz="4000" dirty="0" smtClean="0">
              <a:solidFill>
                <a:srgbClr val="68CC50"/>
              </a:solidFill>
              <a:latin typeface="Raleway Bold"/>
            </a:endParaRPr>
          </a:p>
          <a:p>
            <a:pPr marL="0" lvl="0" indent="0" algn="ctr">
              <a:lnSpc>
                <a:spcPts val="2999"/>
              </a:lnSpc>
              <a:spcBef>
                <a:spcPts val="2249"/>
              </a:spcBef>
            </a:pPr>
            <a:endParaRPr lang="en-US" sz="2999" dirty="0">
              <a:solidFill>
                <a:srgbClr val="279893"/>
              </a:solidFill>
              <a:latin typeface="Ralewa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85886" y="3357550"/>
            <a:ext cx="14073286" cy="4809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>
                <a:solidFill>
                  <a:srgbClr val="373737"/>
                </a:solidFill>
                <a:latin typeface="Raleway Bold"/>
              </a:rPr>
              <a:t>Objetivo Específico: </a:t>
            </a:r>
            <a:endParaRPr lang="en-US" sz="2499" dirty="0" smtClean="0">
              <a:solidFill>
                <a:srgbClr val="373737"/>
              </a:solidFill>
              <a:latin typeface="Raleway Bold"/>
            </a:endParaRPr>
          </a:p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Identificar factores de riesgo asociados al Embarazo Adolescente </a:t>
            </a:r>
          </a:p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Identificar Niveles de Riesgo  en el comportamiento  adolescente  frente a las ITS.</a:t>
            </a:r>
          </a:p>
          <a:p>
            <a:pPr algn="just">
              <a:lnSpc>
                <a:spcPts val="3499"/>
              </a:lnSpc>
              <a:spcBef>
                <a:spcPts val="2624"/>
              </a:spcBef>
            </a:pPr>
            <a:endParaRPr lang="en-US" sz="2499" dirty="0" smtClean="0">
              <a:solidFill>
                <a:srgbClr val="373737"/>
              </a:solidFill>
              <a:latin typeface="Raleway"/>
            </a:endParaRPr>
          </a:p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 smtClean="0">
                <a:solidFill>
                  <a:srgbClr val="373737"/>
                </a:solidFill>
                <a:latin typeface="Raleway Bold"/>
              </a:rPr>
              <a:t>Acción:</a:t>
            </a: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 Actividades </a:t>
            </a: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del </a:t>
            </a: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Plan de Afectividad y Sexualidad desarrolladas en </a:t>
            </a: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Asignatura </a:t>
            </a: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de Orientación. </a:t>
            </a:r>
            <a:endParaRPr lang="en-US" sz="2499" spc="49" dirty="0" smtClean="0">
              <a:solidFill>
                <a:srgbClr val="279893"/>
              </a:solidFill>
              <a:latin typeface="Raleway Bold"/>
            </a:endParaRPr>
          </a:p>
          <a:p>
            <a:pPr algn="just">
              <a:lnSpc>
                <a:spcPts val="3499"/>
              </a:lnSpc>
              <a:spcBef>
                <a:spcPts val="2624"/>
              </a:spcBef>
            </a:pPr>
            <a:endParaRPr lang="en-US" sz="2499" dirty="0">
              <a:solidFill>
                <a:srgbClr val="373737"/>
              </a:solidFill>
              <a:latin typeface="Raleway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7813" y="383525"/>
            <a:ext cx="942975" cy="9429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682067" y="9620027"/>
            <a:ext cx="2577233" cy="34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92"/>
              </a:lnSpc>
            </a:pPr>
            <a:r>
              <a:rPr lang="en-US" sz="2410" spc="168">
                <a:solidFill>
                  <a:srgbClr val="279893"/>
                </a:solidFill>
                <a:latin typeface="Raleway"/>
              </a:rPr>
              <a:t>04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47362" y="9620027"/>
            <a:ext cx="3611938" cy="34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92"/>
              </a:lnSpc>
            </a:pPr>
            <a:r>
              <a:rPr lang="en-US" sz="2410" spc="168">
                <a:solidFill>
                  <a:srgbClr val="279893"/>
                </a:solidFill>
                <a:latin typeface="Raleway"/>
              </a:rPr>
              <a:t>15</a:t>
            </a:r>
          </a:p>
        </p:txBody>
      </p:sp>
      <p:sp>
        <p:nvSpPr>
          <p:cNvPr id="3" name="AutoShape 3"/>
          <p:cNvSpPr/>
          <p:nvPr/>
        </p:nvSpPr>
        <p:spPr>
          <a:xfrm>
            <a:off x="4167385" y="9777645"/>
            <a:ext cx="12584782" cy="0"/>
          </a:xfrm>
          <a:prstGeom prst="line">
            <a:avLst/>
          </a:prstGeom>
          <a:ln w="19050" cap="rnd">
            <a:solidFill>
              <a:srgbClr val="243B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92609" y="4960324"/>
            <a:ext cx="8102782" cy="466922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639912" y="1929973"/>
            <a:ext cx="7639729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60"/>
              </a:lnSpc>
              <a:spcBef>
                <a:spcPct val="0"/>
              </a:spcBef>
            </a:pPr>
            <a:r>
              <a:rPr lang="en-US" sz="8383" spc="586">
                <a:solidFill>
                  <a:srgbClr val="279893"/>
                </a:solidFill>
                <a:latin typeface="Raleway Bold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00068" y="714344"/>
            <a:ext cx="16144988" cy="8643998"/>
          </a:xfrm>
          <a:solidFill>
            <a:srgbClr val="F0E9E0"/>
          </a:solidFill>
        </p:spPr>
        <p:txBody>
          <a:bodyPr/>
          <a:lstStyle/>
          <a:p>
            <a:pPr algn="just">
              <a:lnSpc>
                <a:spcPts val="3554"/>
              </a:lnSpc>
            </a:pPr>
            <a:endParaRPr lang="es-CL" sz="2800" b="1" dirty="0" smtClean="0">
              <a:solidFill>
                <a:srgbClr val="2E5A28"/>
              </a:solidFill>
            </a:endParaRPr>
          </a:p>
          <a:p>
            <a:pPr algn="just">
              <a:lnSpc>
                <a:spcPts val="3554"/>
              </a:lnSpc>
            </a:pPr>
            <a:r>
              <a:rPr lang="es-CL" sz="2800" b="1" dirty="0" smtClean="0">
                <a:solidFill>
                  <a:srgbClr val="2E5A28"/>
                </a:solidFill>
              </a:rPr>
              <a:t>El </a:t>
            </a:r>
            <a:r>
              <a:rPr lang="es-CL" sz="2800" b="1" dirty="0" smtClean="0">
                <a:solidFill>
                  <a:srgbClr val="2E5A28"/>
                </a:solidFill>
              </a:rPr>
              <a:t>presente programa de Afectividad, Sexualidad y Genero; surge a partir de comprender el desarrollo humano desde una perspectiva biopsicosocial. </a:t>
            </a:r>
          </a:p>
          <a:p>
            <a:pPr algn="just">
              <a:lnSpc>
                <a:spcPts val="3554"/>
              </a:lnSpc>
            </a:pPr>
            <a:r>
              <a:rPr lang="es-CL" sz="2800" b="1" dirty="0" smtClean="0">
                <a:solidFill>
                  <a:srgbClr val="2E5A28"/>
                </a:solidFill>
              </a:rPr>
              <a:t>Diversos factores influyen y condicionan la posibilidad de construir una sexualidad responsable. </a:t>
            </a:r>
          </a:p>
          <a:p>
            <a:pPr algn="just">
              <a:lnSpc>
                <a:spcPts val="3554"/>
              </a:lnSpc>
            </a:pPr>
            <a:endParaRPr lang="es-CL" sz="2800" b="1" dirty="0" smtClean="0">
              <a:solidFill>
                <a:srgbClr val="2E5A28"/>
              </a:solidFill>
            </a:endParaRPr>
          </a:p>
          <a:p>
            <a:pPr algn="just">
              <a:lnSpc>
                <a:spcPts val="3554"/>
              </a:lnSpc>
            </a:pPr>
            <a:r>
              <a:rPr lang="es-CL" sz="2800" b="1" dirty="0" smtClean="0">
                <a:solidFill>
                  <a:srgbClr val="2E5A28"/>
                </a:solidFill>
              </a:rPr>
              <a:t>La sociedad actual presenta cambios significativos en las interacciones y formas de relacionarse entre las personas. Las nuevas tecnologías y redes sociales han contribuido a expandir aún más estos cambios. </a:t>
            </a:r>
          </a:p>
          <a:p>
            <a:pPr algn="just">
              <a:lnSpc>
                <a:spcPts val="3554"/>
              </a:lnSpc>
            </a:pPr>
            <a:endParaRPr lang="es-CL" sz="2800" b="1" dirty="0" smtClean="0">
              <a:solidFill>
                <a:srgbClr val="2E5A28"/>
              </a:solidFill>
            </a:endParaRPr>
          </a:p>
          <a:p>
            <a:pPr algn="just">
              <a:lnSpc>
                <a:spcPts val="3554"/>
              </a:lnSpc>
            </a:pPr>
            <a:r>
              <a:rPr lang="es-CL" sz="2800" b="1" dirty="0" smtClean="0">
                <a:solidFill>
                  <a:srgbClr val="2E5A28"/>
                </a:solidFill>
              </a:rPr>
              <a:t>El Colegio Antupirén se ha ido adaptando a estos cambios, teniendo como principal interés el bienestar de nuestros niños, niñas y adolescentes. </a:t>
            </a:r>
          </a:p>
          <a:p>
            <a:pPr algn="just">
              <a:lnSpc>
                <a:spcPts val="3554"/>
              </a:lnSpc>
            </a:pPr>
            <a:endParaRPr lang="es-CL" sz="2800" b="1" dirty="0" smtClean="0">
              <a:solidFill>
                <a:srgbClr val="2E5A28"/>
              </a:solidFill>
            </a:endParaRPr>
          </a:p>
          <a:p>
            <a:pPr algn="just">
              <a:lnSpc>
                <a:spcPts val="3554"/>
              </a:lnSpc>
            </a:pPr>
            <a:r>
              <a:rPr lang="es-CL" sz="2800" b="1" dirty="0" smtClean="0">
                <a:solidFill>
                  <a:srgbClr val="2E5A28"/>
                </a:solidFill>
              </a:rPr>
              <a:t>A través de este programa acompañaremos a nuestros estudiantes en su proceso de crecimiento, utilizando diversas estrategias y metodologías  para abordar temáticas especificas relacionadas al nivel, considerando las características   y necesidades propias de cada etapa del desarrollo. </a:t>
            </a:r>
          </a:p>
          <a:p>
            <a:pPr algn="just">
              <a:lnSpc>
                <a:spcPts val="3554"/>
              </a:lnSpc>
            </a:pPr>
            <a:endParaRPr lang="es-CL" dirty="0" smtClean="0"/>
          </a:p>
          <a:p>
            <a:pPr algn="just">
              <a:lnSpc>
                <a:spcPts val="3554"/>
              </a:lnSpc>
            </a:pPr>
            <a:endParaRPr lang="es-CL" dirty="0" smtClean="0"/>
          </a:p>
          <a:p>
            <a:pPr algn="just">
              <a:lnSpc>
                <a:spcPts val="3554"/>
              </a:lnSpc>
            </a:pPr>
            <a:endParaRPr lang="es-CL" dirty="0" smtClean="0"/>
          </a:p>
          <a:p>
            <a:pPr algn="just">
              <a:lnSpc>
                <a:spcPts val="3554"/>
              </a:lnSpc>
            </a:pPr>
            <a:endParaRPr lang="es-CL" dirty="0" smtClean="0"/>
          </a:p>
          <a:p>
            <a:pPr algn="just">
              <a:lnSpc>
                <a:spcPts val="3554"/>
              </a:lnSpc>
            </a:pPr>
            <a:endParaRPr lang="es-CL" dirty="0" smtClean="0"/>
          </a:p>
          <a:p>
            <a:pPr algn="just">
              <a:lnSpc>
                <a:spcPts val="3554"/>
              </a:lnSpc>
            </a:pPr>
            <a:endParaRPr lang="es-CL" dirty="0" smtClean="0"/>
          </a:p>
          <a:p>
            <a:pPr algn="just">
              <a:lnSpc>
                <a:spcPts val="3554"/>
              </a:lnSpc>
            </a:pP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subTitle" idx="1"/>
          </p:nvPr>
        </p:nvSpPr>
        <p:spPr>
          <a:xfrm>
            <a:off x="928630" y="571468"/>
            <a:ext cx="16002000" cy="8643998"/>
          </a:xfrm>
        </p:spPr>
        <p:txBody>
          <a:bodyPr>
            <a:normAutofit/>
          </a:bodyPr>
          <a:lstStyle/>
          <a:p>
            <a:pPr algn="just">
              <a:lnSpc>
                <a:spcPts val="3554"/>
              </a:lnSpc>
            </a:pPr>
            <a:r>
              <a:rPr lang="en-US" sz="2400" b="1" spc="50" dirty="0" smtClean="0">
                <a:solidFill>
                  <a:srgbClr val="2E5A28"/>
                </a:solidFill>
                <a:latin typeface="Raleway Bold"/>
              </a:rPr>
              <a:t>El Plan de Sexualidad, Afectividad y Género, es un instrumento de gestión inspirado en la </a:t>
            </a:r>
            <a:r>
              <a:rPr lang="en-US" sz="2400" b="1" spc="50" dirty="0" err="1" smtClean="0">
                <a:solidFill>
                  <a:srgbClr val="2E5A28"/>
                </a:solidFill>
                <a:latin typeface="Raleway Bold"/>
              </a:rPr>
              <a:t>Ley</a:t>
            </a:r>
            <a:r>
              <a:rPr lang="en-US" sz="2400" b="1" spc="50" dirty="0" smtClean="0">
                <a:solidFill>
                  <a:srgbClr val="2E5A28"/>
                </a:solidFill>
                <a:latin typeface="Raleway Bold"/>
              </a:rPr>
              <a:t> de </a:t>
            </a:r>
            <a:r>
              <a:rPr lang="en-US" sz="2400" b="1" spc="50" dirty="0" err="1" smtClean="0">
                <a:solidFill>
                  <a:srgbClr val="2E5A28"/>
                </a:solidFill>
                <a:latin typeface="Raleway Bold"/>
              </a:rPr>
              <a:t>Salud</a:t>
            </a:r>
            <a:r>
              <a:rPr lang="en-US" sz="2400" b="1" spc="50" dirty="0" smtClean="0">
                <a:solidFill>
                  <a:srgbClr val="2E5A28"/>
                </a:solidFill>
                <a:latin typeface="Raleway Bold"/>
              </a:rPr>
              <a:t> N° 20418 y tiene como propósito propiciar conocimientos, habilidades y actitudes de respeto, entre los/las estudiantes, respondiendo al ideario de inclusividad de nuestro sistema educativo.</a:t>
            </a:r>
          </a:p>
          <a:p>
            <a:pPr algn="just">
              <a:lnSpc>
                <a:spcPts val="3554"/>
              </a:lnSpc>
            </a:pPr>
            <a:endParaRPr lang="en-US" sz="2400" b="1" spc="50" dirty="0" smtClean="0">
              <a:solidFill>
                <a:srgbClr val="2E5A28"/>
              </a:solidFill>
              <a:latin typeface="Raleway Bold"/>
            </a:endParaRPr>
          </a:p>
          <a:p>
            <a:pPr algn="just">
              <a:lnSpc>
                <a:spcPts val="3554"/>
              </a:lnSpc>
            </a:pPr>
            <a:r>
              <a:rPr lang="en-US" sz="2400" b="1" spc="50" dirty="0" smtClean="0">
                <a:solidFill>
                  <a:srgbClr val="2E5A28"/>
                </a:solidFill>
                <a:latin typeface="Raleway Bold"/>
              </a:rPr>
              <a:t>La educación con enfoque de género, amplía la posibilidad de que los/las estudiantes adquieran una mirada crítica de la cultura en la que se desenvuelven y de los estereotipos que ésta propone. </a:t>
            </a:r>
          </a:p>
          <a:p>
            <a:pPr algn="just">
              <a:lnSpc>
                <a:spcPts val="3554"/>
              </a:lnSpc>
            </a:pPr>
            <a:r>
              <a:rPr lang="en-US" sz="2400" b="1" spc="50" dirty="0" smtClean="0">
                <a:solidFill>
                  <a:srgbClr val="2E5A28"/>
                </a:solidFill>
                <a:latin typeface="Raleway Bold"/>
              </a:rPr>
              <a:t>De esta manera se fortalecen actitudes como, el respeto y la tolerancia consigo mismos y con los/las demás; evitando entre otros, situaciones de violencia derivados del prejuicio por género.</a:t>
            </a:r>
          </a:p>
          <a:p>
            <a:pPr algn="just">
              <a:lnSpc>
                <a:spcPts val="3554"/>
              </a:lnSpc>
            </a:pPr>
            <a:endParaRPr lang="en-US" sz="700" b="1" spc="50" dirty="0" smtClean="0">
              <a:solidFill>
                <a:srgbClr val="2E5A28"/>
              </a:solidFill>
              <a:latin typeface="Raleway Bold"/>
            </a:endParaRPr>
          </a:p>
          <a:p>
            <a:pPr algn="just">
              <a:lnSpc>
                <a:spcPts val="3554"/>
              </a:lnSpc>
            </a:pPr>
            <a:r>
              <a:rPr lang="en-US" sz="2400" b="1" spc="50" dirty="0" smtClean="0">
                <a:solidFill>
                  <a:srgbClr val="2E5A28"/>
                </a:solidFill>
                <a:latin typeface="Raleway Bold"/>
              </a:rPr>
              <a:t>La sexualidad es una parte esencial de la vida de todos los seres humanos. </a:t>
            </a:r>
          </a:p>
          <a:p>
            <a:pPr algn="just">
              <a:lnSpc>
                <a:spcPts val="3554"/>
              </a:lnSpc>
            </a:pPr>
            <a:r>
              <a:rPr lang="en-US" sz="2400" b="1" spc="50" dirty="0" smtClean="0">
                <a:solidFill>
                  <a:srgbClr val="2E5A28"/>
                </a:solidFill>
                <a:latin typeface="Raleway Bold"/>
              </a:rPr>
              <a:t>Se vive a través de lo que pensamos, de lo que sentimos y de cómo actuamos.</a:t>
            </a:r>
          </a:p>
          <a:p>
            <a:pPr algn="just">
              <a:lnSpc>
                <a:spcPts val="3554"/>
              </a:lnSpc>
            </a:pPr>
            <a:endParaRPr lang="en-US" sz="800" b="1" spc="50" dirty="0" smtClean="0">
              <a:solidFill>
                <a:srgbClr val="2E5A28"/>
              </a:solidFill>
              <a:latin typeface="Raleway Bold"/>
            </a:endParaRPr>
          </a:p>
          <a:p>
            <a:pPr algn="just">
              <a:lnSpc>
                <a:spcPts val="3554"/>
              </a:lnSpc>
            </a:pPr>
            <a:r>
              <a:rPr lang="en-US" sz="2400" b="1" spc="50" dirty="0" smtClean="0">
                <a:solidFill>
                  <a:srgbClr val="2E5A28"/>
                </a:solidFill>
                <a:latin typeface="Raleway Bold"/>
              </a:rPr>
              <a:t>La sexualidad se construye en base a la afectividad, los vinculos, las  personas significativas y experiencias de vida. </a:t>
            </a:r>
            <a:endParaRPr lang="en-US" sz="2400" b="1" spc="50" dirty="0" smtClean="0">
              <a:solidFill>
                <a:srgbClr val="2E5A28"/>
              </a:solidFill>
              <a:latin typeface="Raleway Bold"/>
            </a:endParaRPr>
          </a:p>
          <a:p>
            <a:pPr algn="just">
              <a:lnSpc>
                <a:spcPts val="3554"/>
              </a:lnSpc>
            </a:pPr>
            <a:endParaRPr lang="en-US" sz="2400" b="1" spc="50" dirty="0" smtClean="0">
              <a:solidFill>
                <a:srgbClr val="2E5A28"/>
              </a:solidFill>
              <a:latin typeface="Raleway Bold"/>
            </a:endParaRPr>
          </a:p>
          <a:p>
            <a:pPr algn="just">
              <a:lnSpc>
                <a:spcPts val="3554"/>
              </a:lnSpc>
            </a:pPr>
            <a:r>
              <a:rPr lang="en-US" sz="2400" b="1" spc="50" dirty="0" smtClean="0">
                <a:solidFill>
                  <a:srgbClr val="2E5A28"/>
                </a:solidFill>
                <a:latin typeface="Raleway Bold"/>
              </a:rPr>
              <a:t>La </a:t>
            </a:r>
            <a:r>
              <a:rPr lang="en-US" sz="2400" b="1" spc="50" dirty="0" smtClean="0">
                <a:solidFill>
                  <a:srgbClr val="2E5A28"/>
                </a:solidFill>
                <a:latin typeface="Raleway Bold"/>
              </a:rPr>
              <a:t>sexualidad es un  proceso en constante construcc</a:t>
            </a:r>
            <a:r>
              <a:rPr lang="en-US" sz="2400" spc="50" dirty="0" smtClean="0">
                <a:solidFill>
                  <a:srgbClr val="2E5A28"/>
                </a:solidFill>
                <a:latin typeface="Raleway Bold"/>
              </a:rPr>
              <a:t>ión. </a:t>
            </a:r>
            <a:endParaRPr lang="es-ES" sz="2400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086846" y="5143500"/>
            <a:ext cx="700966" cy="700966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EDEAD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36968" y="768350"/>
            <a:ext cx="16414064" cy="6794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      OBJETIVOS GENERALES</a:t>
            </a:r>
            <a:endParaRPr lang="en-US" sz="2499" spc="49" dirty="0">
              <a:solidFill>
                <a:srgbClr val="2E5A28"/>
              </a:solidFill>
              <a:latin typeface="Raleway Bold"/>
            </a:endParaRP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spc="49" dirty="0">
                <a:solidFill>
                  <a:srgbClr val="2E5A28"/>
                </a:solidFill>
                <a:latin typeface="Raleway Bold"/>
              </a:rPr>
              <a:t>Favorecer el desarrollo </a:t>
            </a: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integral del estudiante, desde un enfoque preventivo, valorando la importancia del autocuidado respecto  a la valoración de la vida  y el propio cuerpo, incentivado una conducta responsable de la sexualidad., </a:t>
            </a:r>
            <a:r>
              <a:rPr lang="en-US" sz="2499" spc="49" dirty="0">
                <a:solidFill>
                  <a:srgbClr val="2E5A28"/>
                </a:solidFill>
                <a:latin typeface="Raleway Bold"/>
              </a:rPr>
              <a:t>mediante hábitos de higiene</a:t>
            </a: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, identificar factores de  riesgo </a:t>
            </a:r>
            <a:r>
              <a:rPr lang="en-US" sz="2499" spc="49" dirty="0">
                <a:solidFill>
                  <a:srgbClr val="2E5A28"/>
                </a:solidFill>
                <a:latin typeface="Raleway Bold"/>
              </a:rPr>
              <a:t>y </a:t>
            </a: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promover hábitos </a:t>
            </a:r>
            <a:r>
              <a:rPr lang="en-US" sz="2499" spc="49" dirty="0">
                <a:solidFill>
                  <a:srgbClr val="2E5A28"/>
                </a:solidFill>
                <a:latin typeface="Raleway Bold"/>
              </a:rPr>
              <a:t>de vida saludable</a:t>
            </a: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.</a:t>
            </a:r>
            <a:endParaRPr lang="en-US" sz="1600" spc="49" dirty="0">
              <a:solidFill>
                <a:srgbClr val="2E5A28"/>
              </a:solidFill>
              <a:latin typeface="Raleway Bold"/>
            </a:endParaRP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spc="49" dirty="0">
                <a:solidFill>
                  <a:srgbClr val="2E5A28"/>
                </a:solidFill>
                <a:latin typeface="Raleway Bold"/>
              </a:rPr>
              <a:t>Comprender y apreciar la importancia que tienen las dimensiones afectiva, espiritual, ética y social, para un sano desarrollo sexual</a:t>
            </a: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.</a:t>
            </a:r>
            <a:endParaRPr lang="en-US" sz="2499" spc="49" dirty="0">
              <a:solidFill>
                <a:srgbClr val="2E5A28"/>
              </a:solidFill>
              <a:latin typeface="Raleway Bold"/>
            </a:endParaRP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spc="49" dirty="0">
                <a:solidFill>
                  <a:srgbClr val="2E5A28"/>
                </a:solidFill>
                <a:latin typeface="Raleway Bold"/>
              </a:rPr>
              <a:t>Reconocer las diferencias que existen entre género, </a:t>
            </a: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cómo aprender a respetarlas y aceptarlas.</a:t>
            </a:r>
            <a:endParaRPr lang="en-US" sz="2499" spc="49" dirty="0">
              <a:solidFill>
                <a:srgbClr val="2E5A28"/>
              </a:solidFill>
              <a:latin typeface="Raleway Bold"/>
            </a:endParaRP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spc="49" dirty="0">
                <a:solidFill>
                  <a:srgbClr val="2E5A28"/>
                </a:solidFill>
                <a:latin typeface="Raleway Bold"/>
              </a:rPr>
              <a:t>Propiciar el aprendizaje de estrategias de autocuidado en las relaciones afectivas.</a:t>
            </a: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spc="49" dirty="0">
                <a:solidFill>
                  <a:srgbClr val="2E5A28"/>
                </a:solidFill>
                <a:latin typeface="Raleway Bold"/>
              </a:rPr>
              <a:t>Apoyar y orientar a la familia en esta importante tarea educativa, para que pueda desempeñar efectivamente su papel y participar activamente en la definición de los contenidos valórico de la educación en sexualidad de sus hijos e hijas.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682067" y="9620027"/>
            <a:ext cx="2577233" cy="34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92"/>
              </a:lnSpc>
            </a:pPr>
            <a:r>
              <a:rPr lang="en-US" sz="2410" spc="168">
                <a:solidFill>
                  <a:srgbClr val="279893"/>
                </a:solidFill>
                <a:latin typeface="Raleway"/>
              </a:rPr>
              <a:t>02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7813" y="383525"/>
            <a:ext cx="942975" cy="9429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71704" y="7524815"/>
            <a:ext cx="13049693" cy="27621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086846" y="5143500"/>
            <a:ext cx="700966" cy="700966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EDEAD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4682067" y="9620027"/>
            <a:ext cx="2577233" cy="34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92"/>
              </a:lnSpc>
            </a:pPr>
            <a:r>
              <a:rPr lang="en-US" sz="2410" spc="168">
                <a:solidFill>
                  <a:srgbClr val="279893"/>
                </a:solidFill>
                <a:latin typeface="Raleway"/>
              </a:rPr>
              <a:t>02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7813" y="383525"/>
            <a:ext cx="942975" cy="9429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85754" y="285716"/>
            <a:ext cx="16211999" cy="8845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      OBJETIVOS ESPECÍFICOS</a:t>
            </a:r>
          </a:p>
          <a:p>
            <a:pPr algn="just"/>
            <a:endParaRPr lang="en-US" sz="2499" spc="49" dirty="0">
              <a:solidFill>
                <a:srgbClr val="2E5A28"/>
              </a:solidFill>
              <a:latin typeface="Raleway Bold"/>
            </a:endParaRP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Definir </a:t>
            </a:r>
            <a:r>
              <a:rPr lang="en-US" sz="2499" spc="49" dirty="0">
                <a:solidFill>
                  <a:srgbClr val="2E5A28"/>
                </a:solidFill>
                <a:latin typeface="Raleway Bold"/>
              </a:rPr>
              <a:t>conceptos como amistad, amor, tolerancia y respeto</a:t>
            </a: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.</a:t>
            </a: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 </a:t>
            </a:r>
            <a:endParaRPr lang="en-US" sz="2499" dirty="0" smtClean="0">
              <a:solidFill>
                <a:srgbClr val="373737"/>
              </a:solidFill>
              <a:latin typeface="Raleway"/>
            </a:endParaRP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b="1" dirty="0" smtClean="0">
                <a:solidFill>
                  <a:srgbClr val="2E5A28"/>
                </a:solidFill>
                <a:latin typeface="Raleway Bold" charset="0"/>
              </a:rPr>
              <a:t>La </a:t>
            </a:r>
            <a:r>
              <a:rPr lang="en-US" sz="2499" b="1" dirty="0" smtClean="0">
                <a:solidFill>
                  <a:srgbClr val="2E5A28"/>
                </a:solidFill>
                <a:latin typeface="Raleway Bold" charset="0"/>
              </a:rPr>
              <a:t>importancia del Autocuidado en el desarrollo personal. </a:t>
            </a:r>
            <a:endParaRPr lang="en-US" sz="2499" spc="49" dirty="0" smtClean="0">
              <a:solidFill>
                <a:srgbClr val="2E5A28"/>
              </a:solidFill>
              <a:latin typeface="Raleway Bold"/>
            </a:endParaRP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dirty="0" smtClean="0">
                <a:solidFill>
                  <a:srgbClr val="2E5A28"/>
                </a:solidFill>
                <a:latin typeface="Raleway Bold" charset="0"/>
              </a:rPr>
              <a:t>Conceptualizar y ejemplificar valores, actitudes y habilidades </a:t>
            </a:r>
            <a:r>
              <a:rPr lang="en-US" sz="2499" dirty="0" smtClean="0">
                <a:solidFill>
                  <a:srgbClr val="2E5A28"/>
                </a:solidFill>
                <a:latin typeface="Raleway Bold" charset="0"/>
              </a:rPr>
              <a:t>para </a:t>
            </a:r>
            <a:r>
              <a:rPr lang="en-US" sz="2499" dirty="0" err="1" smtClean="0">
                <a:solidFill>
                  <a:srgbClr val="2E5A28"/>
                </a:solidFill>
                <a:latin typeface="Raleway Bold" charset="0"/>
              </a:rPr>
              <a:t>establecer</a:t>
            </a:r>
            <a:r>
              <a:rPr lang="en-US" sz="2499" dirty="0" smtClean="0">
                <a:solidFill>
                  <a:srgbClr val="2E5A28"/>
                </a:solidFill>
                <a:latin typeface="Raleway Bold" charset="0"/>
              </a:rPr>
              <a:t> </a:t>
            </a:r>
            <a:r>
              <a:rPr lang="en-US" sz="2499" dirty="0" smtClean="0">
                <a:solidFill>
                  <a:srgbClr val="2E5A28"/>
                </a:solidFill>
                <a:latin typeface="Raleway Bold" charset="0"/>
              </a:rPr>
              <a:t>relaciones interpersonales en base al respeto y </a:t>
            </a:r>
            <a:r>
              <a:rPr lang="en-US" sz="2499" dirty="0" err="1" smtClean="0">
                <a:solidFill>
                  <a:srgbClr val="2E5A28"/>
                </a:solidFill>
                <a:latin typeface="Raleway Bold" charset="0"/>
              </a:rPr>
              <a:t>buen</a:t>
            </a:r>
            <a:r>
              <a:rPr lang="en-US" sz="2499" dirty="0" smtClean="0">
                <a:solidFill>
                  <a:srgbClr val="2E5A28"/>
                </a:solidFill>
                <a:latin typeface="Raleway Bold" charset="0"/>
              </a:rPr>
              <a:t> </a:t>
            </a:r>
            <a:r>
              <a:rPr lang="en-US" sz="2499" dirty="0" err="1" smtClean="0">
                <a:solidFill>
                  <a:srgbClr val="2E5A28"/>
                </a:solidFill>
                <a:latin typeface="Raleway Bold" charset="0"/>
              </a:rPr>
              <a:t>trato</a:t>
            </a:r>
            <a:r>
              <a:rPr lang="en-US" sz="2499" dirty="0" smtClean="0">
                <a:solidFill>
                  <a:srgbClr val="2E5A28"/>
                </a:solidFill>
                <a:latin typeface="Raleway Bold" charset="0"/>
              </a:rPr>
              <a:t> .</a:t>
            </a:r>
            <a:endParaRPr lang="en-US" sz="2499" spc="49" dirty="0" smtClean="0">
              <a:solidFill>
                <a:srgbClr val="2E5A28"/>
              </a:solidFill>
              <a:latin typeface="Raleway Bold" charset="0"/>
            </a:endParaRP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Diferenciar entre sexo, sexualidad y género.</a:t>
            </a:r>
            <a:endParaRPr lang="en-US" sz="2499" spc="49" dirty="0">
              <a:solidFill>
                <a:srgbClr val="2E5A28"/>
              </a:solidFill>
              <a:latin typeface="Raleway Bold"/>
            </a:endParaRP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Identificar</a:t>
            </a: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 </a:t>
            </a:r>
            <a:r>
              <a:rPr lang="en-US" sz="2499" spc="49" dirty="0">
                <a:solidFill>
                  <a:srgbClr val="2E5A28"/>
                </a:solidFill>
                <a:latin typeface="Raleway Bold"/>
              </a:rPr>
              <a:t>aspectos que conlleva la </a:t>
            </a: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relación:  </a:t>
            </a:r>
            <a:r>
              <a:rPr lang="en-US" sz="2499" spc="49" dirty="0">
                <a:solidFill>
                  <a:srgbClr val="2E5A28"/>
                </a:solidFill>
                <a:latin typeface="Raleway Bold"/>
              </a:rPr>
              <a:t>A</a:t>
            </a: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fectividad </a:t>
            </a:r>
            <a:r>
              <a:rPr lang="en-US" sz="2499" spc="49" dirty="0">
                <a:solidFill>
                  <a:srgbClr val="2E5A28"/>
                </a:solidFill>
                <a:latin typeface="Raleway Bold"/>
              </a:rPr>
              <a:t>y </a:t>
            </a: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Sexualidad </a:t>
            </a:r>
            <a:r>
              <a:rPr lang="en-US" sz="2499" spc="49" dirty="0">
                <a:solidFill>
                  <a:srgbClr val="2E5A28"/>
                </a:solidFill>
                <a:latin typeface="Raleway Bold"/>
              </a:rPr>
              <a:t>S</a:t>
            </a: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aludable.</a:t>
            </a: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Definir el enfoque de género </a:t>
            </a: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y la dinamicas insertas en la violencia de pareja. </a:t>
            </a: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Identificar las creencias distorsionadas  sobre el amor y la Violencia </a:t>
            </a: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Identificar componentes  presentes en las relaciones de pareja sanas. </a:t>
            </a: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Analizar como influyen los medios de comunicación  y sus mensajes en el desarrollo de dinamicas violentas en la pareja.</a:t>
            </a:r>
            <a:endParaRPr lang="en-US" sz="2499" spc="49" dirty="0" smtClean="0">
              <a:solidFill>
                <a:srgbClr val="2E5A28"/>
              </a:solidFill>
              <a:latin typeface="Raleway Bold"/>
            </a:endParaRP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Identificar factores de riesgo asociados al embarazo adolescente.</a:t>
            </a:r>
          </a:p>
          <a:p>
            <a:pPr marL="539749" lvl="1" indent="-269875" algn="just">
              <a:lnSpc>
                <a:spcPct val="150000"/>
              </a:lnSpc>
              <a:buFont typeface="Arial"/>
              <a:buChar char="•"/>
            </a:pPr>
            <a:r>
              <a:rPr lang="en-US" sz="2499" spc="49" dirty="0" smtClean="0">
                <a:solidFill>
                  <a:srgbClr val="2E5A28"/>
                </a:solidFill>
                <a:latin typeface="Raleway Bold"/>
              </a:rPr>
              <a:t>Identificar niveles de riesgo en el comportamiento adolescente  frente a las ITS. </a:t>
            </a:r>
            <a:endParaRPr lang="en-US" sz="2499" spc="49" dirty="0">
              <a:solidFill>
                <a:srgbClr val="2E5A28"/>
              </a:solidFill>
              <a:latin typeface="Raleway Bold"/>
            </a:endParaRPr>
          </a:p>
          <a:p>
            <a:pPr marL="539749" lvl="1" indent="-269875" algn="just">
              <a:lnSpc>
                <a:spcPct val="150000"/>
              </a:lnSpc>
            </a:pPr>
            <a:endParaRPr lang="en-US" sz="2499" spc="49" dirty="0">
              <a:solidFill>
                <a:srgbClr val="279893"/>
              </a:solidFill>
              <a:latin typeface="Raleway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57918" y="8501086"/>
            <a:ext cx="10382499" cy="157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086846" y="5143500"/>
            <a:ext cx="700966" cy="700966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EDEAD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4682067" y="9620027"/>
            <a:ext cx="2577233" cy="34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92"/>
              </a:lnSpc>
            </a:pPr>
            <a:r>
              <a:rPr lang="en-US" sz="2410" spc="168">
                <a:solidFill>
                  <a:srgbClr val="279893"/>
                </a:solidFill>
                <a:latin typeface="Raleway"/>
              </a:rPr>
              <a:t>02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7813" y="383525"/>
            <a:ext cx="942975" cy="9429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99505" y="927181"/>
            <a:ext cx="14941984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23"/>
              </a:lnSpc>
              <a:spcBef>
                <a:spcPct val="0"/>
              </a:spcBef>
            </a:pPr>
            <a:r>
              <a:rPr lang="en-US" sz="2519" spc="176" dirty="0">
                <a:solidFill>
                  <a:srgbClr val="2E5A28"/>
                </a:solidFill>
                <a:latin typeface="Raleway Bold"/>
              </a:rPr>
              <a:t>MINEDUC (2015) SEÑALA QUE LA EDUCACIÓN EN SEXUALIDAD, AFECTIVIDAD Y GÉNERO PERMITE A NUESTRAS NIÑAS, NIÑOS Y JÓVENES: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2956" y="2260681"/>
            <a:ext cx="16702088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2"/>
              </a:lnSpc>
            </a:pPr>
            <a:r>
              <a:rPr lang="en-US" sz="2410" spc="168" dirty="0">
                <a:solidFill>
                  <a:srgbClr val="2E5A28"/>
                </a:solidFill>
                <a:latin typeface="Raleway Bold"/>
              </a:rPr>
              <a:t>Contar con oportunidades de aprendizaje para reconocer valores y actitudes referidas a las relaciones sociales y sexuales.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9505" y="3441781"/>
            <a:ext cx="16998533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2"/>
              </a:lnSpc>
            </a:pPr>
            <a:r>
              <a:rPr lang="en-US" sz="2410" spc="168" dirty="0">
                <a:solidFill>
                  <a:srgbClr val="2E5A28"/>
                </a:solidFill>
                <a:latin typeface="Raleway Bold"/>
              </a:rPr>
              <a:t>Asumir progresivamente la responsabilidad de su propio comportamiento, y respetar sus propios derechos y el de las demás personas; a convivir respetando las diferencias.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9505" y="4621253"/>
            <a:ext cx="17111960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2"/>
              </a:lnSpc>
            </a:pPr>
            <a:r>
              <a:rPr lang="en-US" sz="2410" spc="168" dirty="0" err="1">
                <a:solidFill>
                  <a:srgbClr val="2E5A28"/>
                </a:solidFill>
                <a:latin typeface="Raleway Bold"/>
              </a:rPr>
              <a:t>Generar</a:t>
            </a:r>
            <a:r>
              <a:rPr lang="en-US" sz="2410" spc="168" dirty="0">
                <a:solidFill>
                  <a:srgbClr val="2E5A28"/>
                </a:solidFill>
                <a:latin typeface="Raleway Bold"/>
              </a:rPr>
              <a:t> factores protectores para resguardarse de la coerción, del abuso, de la explotación, del embarazo no planificado y de las infecciones de transmisión sexual (ITS).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9505" y="5800725"/>
            <a:ext cx="11132641" cy="352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2"/>
              </a:lnSpc>
            </a:pPr>
            <a:r>
              <a:rPr lang="en-US" sz="2410" spc="168" dirty="0">
                <a:solidFill>
                  <a:srgbClr val="2E5A28"/>
                </a:solidFill>
                <a:latin typeface="Raleway Bold"/>
              </a:rPr>
              <a:t>Comprender procesos afectivos-corporales, personales y sociales.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9505" y="6722708"/>
            <a:ext cx="15662821" cy="352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2"/>
              </a:lnSpc>
            </a:pPr>
            <a:r>
              <a:rPr lang="en-US" sz="2410" spc="168" dirty="0">
                <a:solidFill>
                  <a:srgbClr val="2E5A28"/>
                </a:solidFill>
                <a:latin typeface="Raleway Bold"/>
              </a:rPr>
              <a:t>Desarrollar una visión crítica de los modelos y estereotipos de género que ofrece la sociedad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9505" y="7644691"/>
            <a:ext cx="16988493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92"/>
              </a:lnSpc>
            </a:pPr>
            <a:r>
              <a:rPr lang="en-US" sz="2410" spc="168" dirty="0">
                <a:solidFill>
                  <a:srgbClr val="2E5A28"/>
                </a:solidFill>
                <a:latin typeface="Raleway Bold"/>
              </a:rPr>
              <a:t>Pensar y trabajar con la diversidad sexual de todos los integrantes de la comunidad educativa, posibilitando el encuentro con lo singular, con historias y trayectorias distintas a las propias sumando a la experiencia educativa un aprendizaje diferente al de la cotidianeidad.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70004" y="2158254"/>
            <a:ext cx="189577" cy="7100046"/>
            <a:chOff x="0" y="0"/>
            <a:chExt cx="252769" cy="9466728"/>
          </a:xfrm>
        </p:grpSpPr>
        <p:sp>
          <p:nvSpPr>
            <p:cNvPr id="14" name="AutoShape 14"/>
            <p:cNvSpPr/>
            <p:nvPr/>
          </p:nvSpPr>
          <p:spPr>
            <a:xfrm>
              <a:off x="106832" y="126385"/>
              <a:ext cx="39106" cy="9213958"/>
            </a:xfrm>
            <a:prstGeom prst="rect">
              <a:avLst/>
            </a:prstGeom>
            <a:solidFill>
              <a:srgbClr val="FADB32"/>
            </a:solidFill>
          </p:spPr>
        </p:sp>
        <p:grpSp>
          <p:nvGrpSpPr>
            <p:cNvPr id="15" name="Group 15"/>
            <p:cNvGrpSpPr/>
            <p:nvPr/>
          </p:nvGrpSpPr>
          <p:grpSpPr>
            <a:xfrm>
              <a:off x="0" y="0"/>
              <a:ext cx="252769" cy="252769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ADB32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0" y="2303490"/>
              <a:ext cx="252769" cy="252769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ADB32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0" y="4606979"/>
              <a:ext cx="252769" cy="252769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ADB32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0" y="6910469"/>
              <a:ext cx="252769" cy="252769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ADB32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0" y="9213958"/>
              <a:ext cx="252769" cy="252769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ADB32"/>
              </a:solidFill>
            </p:spPr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82067" y="9620027"/>
            <a:ext cx="2577233" cy="34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92"/>
              </a:lnSpc>
            </a:pPr>
            <a:r>
              <a:rPr lang="en-US" sz="2410" spc="168">
                <a:solidFill>
                  <a:srgbClr val="279893"/>
                </a:solidFill>
                <a:latin typeface="Raleway"/>
              </a:rPr>
              <a:t>03</a:t>
            </a:r>
          </a:p>
        </p:txBody>
      </p:sp>
      <p:sp>
        <p:nvSpPr>
          <p:cNvPr id="3" name="AutoShape 3"/>
          <p:cNvSpPr/>
          <p:nvPr/>
        </p:nvSpPr>
        <p:spPr>
          <a:xfrm>
            <a:off x="4167385" y="9777645"/>
            <a:ext cx="12584782" cy="0"/>
          </a:xfrm>
          <a:prstGeom prst="line">
            <a:avLst/>
          </a:prstGeom>
          <a:ln w="19050" cap="rnd">
            <a:solidFill>
              <a:srgbClr val="243B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2196523" y="1556731"/>
            <a:ext cx="13894954" cy="487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0"/>
              </a:lnSpc>
            </a:pPr>
            <a:r>
              <a:rPr lang="en-US" sz="6292" dirty="0">
                <a:solidFill>
                  <a:srgbClr val="68CC50"/>
                </a:solidFill>
                <a:latin typeface="Raleway Bold"/>
              </a:rPr>
              <a:t>Planificación </a:t>
            </a:r>
          </a:p>
          <a:p>
            <a:pPr algn="ctr">
              <a:lnSpc>
                <a:spcPts val="7550"/>
              </a:lnSpc>
            </a:pPr>
            <a:r>
              <a:rPr lang="en-US" sz="6292" dirty="0">
                <a:solidFill>
                  <a:srgbClr val="68CC50"/>
                </a:solidFill>
                <a:latin typeface="Raleway Bold"/>
              </a:rPr>
              <a:t>Plan de Sexualidad, </a:t>
            </a:r>
          </a:p>
          <a:p>
            <a:pPr algn="ctr">
              <a:lnSpc>
                <a:spcPts val="7550"/>
              </a:lnSpc>
            </a:pPr>
            <a:r>
              <a:rPr lang="en-US" sz="6292" dirty="0">
                <a:solidFill>
                  <a:srgbClr val="68CC50"/>
                </a:solidFill>
                <a:latin typeface="Raleway Bold"/>
              </a:rPr>
              <a:t>Afectividad y Género.</a:t>
            </a:r>
          </a:p>
          <a:p>
            <a:pPr algn="ctr">
              <a:lnSpc>
                <a:spcPts val="7550"/>
              </a:lnSpc>
            </a:pPr>
            <a:endParaRPr lang="en-US" sz="6292" dirty="0">
              <a:solidFill>
                <a:srgbClr val="68CC50"/>
              </a:solidFill>
              <a:latin typeface="Raleway Bold"/>
            </a:endParaRPr>
          </a:p>
          <a:p>
            <a:pPr algn="ctr">
              <a:lnSpc>
                <a:spcPts val="7550"/>
              </a:lnSpc>
            </a:pPr>
            <a:r>
              <a:rPr lang="en-US" sz="6292" dirty="0">
                <a:solidFill>
                  <a:srgbClr val="68CC50"/>
                </a:solidFill>
                <a:latin typeface="Raleway Bold"/>
              </a:rPr>
              <a:t> Colegio Antupirén </a:t>
            </a:r>
            <a:r>
              <a:rPr lang="en-US" sz="6292" dirty="0" smtClean="0">
                <a:solidFill>
                  <a:srgbClr val="68CC50"/>
                </a:solidFill>
                <a:latin typeface="Raleway Bold"/>
              </a:rPr>
              <a:t>2024</a:t>
            </a:r>
            <a:endParaRPr lang="en-US" sz="6292" dirty="0">
              <a:solidFill>
                <a:srgbClr val="68CC50"/>
              </a:solidFill>
              <a:latin typeface="Raleway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7813" y="383525"/>
            <a:ext cx="94297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8762" y="214278"/>
            <a:ext cx="13552545" cy="104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9"/>
              </a:lnSpc>
              <a:spcBef>
                <a:spcPts val="6840"/>
              </a:spcBef>
            </a:pPr>
            <a:r>
              <a:rPr lang="en-US" sz="5400" b="1" dirty="0">
                <a:solidFill>
                  <a:srgbClr val="68CC50"/>
                </a:solidFill>
                <a:latin typeface="Raleway Bold" charset="0"/>
              </a:rPr>
              <a:t>MAYO - JUNIO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85820" y="2000228"/>
            <a:ext cx="4952652" cy="41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ts val="2249"/>
              </a:spcBef>
            </a:pPr>
            <a:r>
              <a:rPr lang="en-US" sz="4000" dirty="0">
                <a:solidFill>
                  <a:srgbClr val="68CC50"/>
                </a:solidFill>
                <a:latin typeface="Raleway Bold"/>
              </a:rPr>
              <a:t>Kinder - </a:t>
            </a:r>
            <a:r>
              <a:rPr lang="en-US" sz="4000" dirty="0" smtClean="0">
                <a:solidFill>
                  <a:srgbClr val="68CC50"/>
                </a:solidFill>
                <a:latin typeface="Raleway Bold"/>
              </a:rPr>
              <a:t>6°básico</a:t>
            </a:r>
            <a:endParaRPr lang="en-US" sz="4000" dirty="0">
              <a:solidFill>
                <a:srgbClr val="68CC50"/>
              </a:solidFill>
              <a:latin typeface="Ralewa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0002" y="2500294"/>
            <a:ext cx="8215369" cy="2911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>
                <a:solidFill>
                  <a:srgbClr val="373737"/>
                </a:solidFill>
                <a:latin typeface="Raleway Bold"/>
              </a:rPr>
              <a:t>Objetivo Específico:</a:t>
            </a:r>
            <a:r>
              <a:rPr lang="en-US" sz="2499" dirty="0">
                <a:solidFill>
                  <a:srgbClr val="373737"/>
                </a:solidFill>
                <a:latin typeface="Raleway"/>
              </a:rPr>
              <a:t> </a:t>
            </a: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Definir conceptos de amistad, amor, tolerancia y respeto.  </a:t>
            </a:r>
          </a:p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La importancia del Autocuidado en el desarrollo personal. </a:t>
            </a:r>
            <a:endParaRPr lang="en-US" sz="2499" dirty="0">
              <a:solidFill>
                <a:srgbClr val="373737"/>
              </a:solidFill>
              <a:latin typeface="Raleway"/>
            </a:endParaRPr>
          </a:p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>
                <a:solidFill>
                  <a:srgbClr val="373737"/>
                </a:solidFill>
                <a:latin typeface="Raleway Bold"/>
              </a:rPr>
              <a:t>Acción:</a:t>
            </a:r>
            <a:r>
              <a:rPr lang="en-US" sz="2499" dirty="0">
                <a:solidFill>
                  <a:srgbClr val="373737"/>
                </a:solidFill>
                <a:latin typeface="Raleway"/>
              </a:rPr>
              <a:t> Taller de Formación de valores y afectividad.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15636" y="1857352"/>
            <a:ext cx="4972397" cy="41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ts val="2249"/>
              </a:spcBef>
            </a:pPr>
            <a:r>
              <a:rPr lang="en-US" sz="4000" dirty="0">
                <a:solidFill>
                  <a:srgbClr val="68CC50"/>
                </a:solidFill>
                <a:latin typeface="Raleway Bold"/>
              </a:rPr>
              <a:t>7</a:t>
            </a:r>
            <a:r>
              <a:rPr lang="en-US" sz="4000" dirty="0" smtClean="0">
                <a:solidFill>
                  <a:srgbClr val="68CC50"/>
                </a:solidFill>
                <a:latin typeface="Raleway Bold"/>
              </a:rPr>
              <a:t>°básico </a:t>
            </a:r>
            <a:r>
              <a:rPr lang="en-US" sz="4000" dirty="0">
                <a:solidFill>
                  <a:srgbClr val="68CC50"/>
                </a:solidFill>
                <a:latin typeface="Raleway Bold"/>
              </a:rPr>
              <a:t>- 8°básico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72694" y="2428856"/>
            <a:ext cx="7858180" cy="2577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>
                <a:solidFill>
                  <a:srgbClr val="373737"/>
                </a:solidFill>
                <a:latin typeface="Raleway Bold"/>
              </a:rPr>
              <a:t>Objetivo Específico:</a:t>
            </a:r>
            <a:r>
              <a:rPr lang="en-US" sz="2499" dirty="0">
                <a:solidFill>
                  <a:srgbClr val="373737"/>
                </a:solidFill>
                <a:latin typeface="Raleway"/>
              </a:rPr>
              <a:t> Definir enfoque de género y el respeto que ello implica.</a:t>
            </a:r>
          </a:p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>
                <a:solidFill>
                  <a:srgbClr val="373737"/>
                </a:solidFill>
                <a:latin typeface="Raleway Bold"/>
              </a:rPr>
              <a:t>Acción: </a:t>
            </a: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Actividades  </a:t>
            </a: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del Plan de Afectividad y Sexualidad desarrolladas en  Asignatura de Orientación. </a:t>
            </a:r>
            <a:endParaRPr lang="en-US" sz="2499" dirty="0">
              <a:solidFill>
                <a:srgbClr val="373737"/>
              </a:solidFill>
              <a:latin typeface="Ralewa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43604" y="6072194"/>
            <a:ext cx="5357850" cy="411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ts val="2249"/>
              </a:spcBef>
            </a:pPr>
            <a:r>
              <a:rPr lang="en-US" sz="4000" b="1" dirty="0" err="1">
                <a:solidFill>
                  <a:srgbClr val="68CC50"/>
                </a:solidFill>
                <a:latin typeface="Raleway Bold"/>
              </a:rPr>
              <a:t>I°medio</a:t>
            </a:r>
            <a:r>
              <a:rPr lang="en-US" sz="4000" b="1" dirty="0">
                <a:solidFill>
                  <a:srgbClr val="68CC50"/>
                </a:solidFill>
                <a:latin typeface="Raleway Bold"/>
              </a:rPr>
              <a:t> </a:t>
            </a:r>
            <a:r>
              <a:rPr lang="en-US" sz="4000" b="1" dirty="0" smtClean="0">
                <a:solidFill>
                  <a:srgbClr val="68CC50"/>
                </a:solidFill>
                <a:latin typeface="Raleway Bold"/>
              </a:rPr>
              <a:t>a  </a:t>
            </a:r>
            <a:r>
              <a:rPr lang="en-US" sz="4000" b="1" dirty="0" err="1" smtClean="0">
                <a:solidFill>
                  <a:srgbClr val="68CC50"/>
                </a:solidFill>
                <a:latin typeface="Raleway Bold"/>
              </a:rPr>
              <a:t>IV°medio</a:t>
            </a:r>
            <a:endParaRPr lang="en-US" sz="4000" b="1" dirty="0">
              <a:solidFill>
                <a:srgbClr val="68CC50"/>
              </a:solidFill>
              <a:latin typeface="Raleway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57588" y="7079437"/>
            <a:ext cx="10001320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>
                <a:solidFill>
                  <a:srgbClr val="373737"/>
                </a:solidFill>
                <a:latin typeface="Raleway Bold"/>
              </a:rPr>
              <a:t>Objetivo Específico: </a:t>
            </a:r>
            <a:r>
              <a:rPr lang="en-US" sz="2499" dirty="0">
                <a:solidFill>
                  <a:srgbClr val="373737"/>
                </a:solidFill>
                <a:latin typeface="Raleway"/>
              </a:rPr>
              <a:t>Diferenciar entre sexo, sexualidad y género.</a:t>
            </a:r>
          </a:p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>
                <a:solidFill>
                  <a:srgbClr val="373737"/>
                </a:solidFill>
                <a:latin typeface="Raleway Bold"/>
              </a:rPr>
              <a:t>Acción:</a:t>
            </a:r>
            <a:r>
              <a:rPr lang="en-US" sz="2499" dirty="0">
                <a:solidFill>
                  <a:srgbClr val="373737"/>
                </a:solidFill>
                <a:latin typeface="Raleway"/>
              </a:rPr>
              <a:t> </a:t>
            </a: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Actividades  del Plan de Afectividad y Sexualidad desarrolladas en  Asignatura de Orientación</a:t>
            </a:r>
            <a:r>
              <a:rPr lang="en-US" sz="2500" dirty="0" smtClean="0">
                <a:solidFill>
                  <a:srgbClr val="373737"/>
                </a:solidFill>
                <a:latin typeface="Raleway"/>
              </a:rPr>
              <a:t>.</a:t>
            </a: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.</a:t>
            </a:r>
            <a:endParaRPr lang="en-US" sz="2499" dirty="0">
              <a:solidFill>
                <a:srgbClr val="373737"/>
              </a:solidFill>
              <a:latin typeface="Raleway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7813" y="383525"/>
            <a:ext cx="942975" cy="94297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682067" y="9620027"/>
            <a:ext cx="2577233" cy="34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92"/>
              </a:lnSpc>
            </a:pPr>
            <a:r>
              <a:rPr lang="en-US" sz="2410" spc="168">
                <a:solidFill>
                  <a:srgbClr val="279893"/>
                </a:solidFill>
                <a:latin typeface="Raleway"/>
              </a:rPr>
              <a:t>04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40708" y="893112"/>
            <a:ext cx="13552545" cy="104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19"/>
              </a:lnSpc>
              <a:spcBef>
                <a:spcPts val="6840"/>
              </a:spcBef>
            </a:pPr>
            <a:r>
              <a:rPr lang="en-US" sz="5400" b="1" dirty="0">
                <a:solidFill>
                  <a:srgbClr val="68CC50"/>
                </a:solidFill>
                <a:latin typeface="Raleway Bold" charset="0"/>
              </a:rPr>
              <a:t>JULIO- AGOSTO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29158" y="3086528"/>
            <a:ext cx="6464148" cy="411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999"/>
              </a:lnSpc>
              <a:spcBef>
                <a:spcPts val="2249"/>
              </a:spcBef>
            </a:pPr>
            <a:r>
              <a:rPr lang="en-US" sz="4000" b="1" dirty="0">
                <a:solidFill>
                  <a:srgbClr val="68CC50"/>
                </a:solidFill>
                <a:latin typeface="Raleway Bold"/>
              </a:rPr>
              <a:t>Kinder - </a:t>
            </a:r>
            <a:r>
              <a:rPr lang="en-US" sz="4000" b="1" dirty="0" smtClean="0">
                <a:solidFill>
                  <a:srgbClr val="68CC50"/>
                </a:solidFill>
                <a:latin typeface="Raleway Bold"/>
              </a:rPr>
              <a:t>6°básico</a:t>
            </a:r>
            <a:endParaRPr lang="en-US" sz="4000" b="1" dirty="0">
              <a:solidFill>
                <a:srgbClr val="68CC50"/>
              </a:solidFill>
              <a:latin typeface="Ralewa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71638" y="3856112"/>
            <a:ext cx="14644790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>
                <a:solidFill>
                  <a:srgbClr val="373737"/>
                </a:solidFill>
                <a:latin typeface="Raleway Bold"/>
              </a:rPr>
              <a:t>Objetivo Específico:</a:t>
            </a:r>
            <a:r>
              <a:rPr lang="en-US" sz="2499" dirty="0">
                <a:solidFill>
                  <a:srgbClr val="373737"/>
                </a:solidFill>
                <a:latin typeface="Raleway"/>
              </a:rPr>
              <a:t> Conceptualizar y ejemplificar valores, actitudes y </a:t>
            </a: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habilidade</a:t>
            </a: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s para  Establecer relaciones interpersonales en base al respeto y </a:t>
            </a:r>
            <a:r>
              <a:rPr lang="en-US" sz="2499" dirty="0" err="1" smtClean="0">
                <a:solidFill>
                  <a:srgbClr val="373737"/>
                </a:solidFill>
                <a:latin typeface="Raleway"/>
              </a:rPr>
              <a:t>buen</a:t>
            </a: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 </a:t>
            </a:r>
            <a:r>
              <a:rPr lang="en-US" sz="2499" dirty="0" err="1" smtClean="0">
                <a:solidFill>
                  <a:srgbClr val="373737"/>
                </a:solidFill>
                <a:latin typeface="Raleway"/>
              </a:rPr>
              <a:t>trato</a:t>
            </a: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 </a:t>
            </a:r>
            <a:r>
              <a:rPr lang="en-US" sz="2499" dirty="0" smtClean="0">
                <a:solidFill>
                  <a:srgbClr val="373737"/>
                </a:solidFill>
                <a:latin typeface="Raleway"/>
              </a:rPr>
              <a:t>.</a:t>
            </a:r>
            <a:endParaRPr lang="en-US" sz="2499" dirty="0">
              <a:solidFill>
                <a:srgbClr val="373737"/>
              </a:solidFill>
              <a:latin typeface="Raleway"/>
            </a:endParaRPr>
          </a:p>
          <a:p>
            <a:pPr algn="just">
              <a:lnSpc>
                <a:spcPts val="3499"/>
              </a:lnSpc>
              <a:spcBef>
                <a:spcPts val="2624"/>
              </a:spcBef>
            </a:pPr>
            <a:r>
              <a:rPr lang="en-US" sz="2499" dirty="0">
                <a:solidFill>
                  <a:srgbClr val="373737"/>
                </a:solidFill>
                <a:latin typeface="Raleway Bold"/>
              </a:rPr>
              <a:t>Acción:</a:t>
            </a:r>
            <a:r>
              <a:rPr lang="en-US" sz="2499" dirty="0">
                <a:solidFill>
                  <a:srgbClr val="373737"/>
                </a:solidFill>
                <a:latin typeface="Raleway"/>
              </a:rPr>
              <a:t> Taller de Formación de Valores.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7813" y="383525"/>
            <a:ext cx="942975" cy="9429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682067" y="9620027"/>
            <a:ext cx="2577233" cy="34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92"/>
              </a:lnSpc>
            </a:pPr>
            <a:r>
              <a:rPr lang="en-US" sz="2410" spc="168">
                <a:solidFill>
                  <a:srgbClr val="279893"/>
                </a:solidFill>
                <a:latin typeface="Raleway"/>
              </a:rPr>
              <a:t>04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1106</Words>
  <Application>Microsoft Office PowerPoint</Application>
  <PresentationFormat>Personalizado</PresentationFormat>
  <Paragraphs>99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Raleway Bold</vt:lpstr>
      <vt:lpstr>Calibri</vt:lpstr>
      <vt:lpstr>Raleway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Sexualidad, Afectividad y Género.</dc:title>
  <dc:creator>javiera diaz</dc:creator>
  <cp:lastModifiedBy>microsoft.antupiren@gmail.com</cp:lastModifiedBy>
  <cp:revision>3</cp:revision>
  <dcterms:created xsi:type="dcterms:W3CDTF">2006-08-16T00:00:00Z</dcterms:created>
  <dcterms:modified xsi:type="dcterms:W3CDTF">2024-01-03T16:08:01Z</dcterms:modified>
  <dc:identifier>DAFiW9QQtAA</dc:identifier>
</cp:coreProperties>
</file>